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8" r:id="rId2"/>
  </p:sldIdLst>
  <p:sldSz cx="6858000" cy="9906000" type="A4"/>
  <p:notesSz cx="6788150" cy="9923463"/>
  <p:embeddedFontLst>
    <p:embeddedFont>
      <p:font typeface="Roboto Condensed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Roboto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2892" y="1158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6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50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5049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5049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9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6613" y="744538"/>
            <a:ext cx="25749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7"/>
            <a:ext cx="5430520" cy="4465558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9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128464"/>
            <a:ext cx="6858000" cy="72008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53" y="236476"/>
            <a:ext cx="6081722" cy="1800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УВАЖАЕМЫЕ </a:t>
            </a:r>
            <a:r>
              <a:rPr lang="ru-RU" sz="28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налогоплательщики</a:t>
            </a:r>
            <a:r>
              <a:rPr lang="ru-RU" sz="20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!</a:t>
            </a:r>
            <a:endParaRPr lang="ru-RU" sz="1600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Физические </a:t>
            </a:r>
            <a:r>
              <a:rPr lang="ru-RU" sz="1400" dirty="0">
                <a:latin typeface="Roboto" pitchFamily="2" charset="0"/>
                <a:ea typeface="Roboto" pitchFamily="2" charset="0"/>
                <a:cs typeface="Roboto" pitchFamily="2" charset="0"/>
              </a:rPr>
              <a:t>лица, имеющие право на налоговые льготы, представляют в налоговый орган по своему выбору заявление о предоставлении налоговой льготы, а также вправе представить документы, подтверждающие право налогоплательщика на налоговую льготу</a:t>
            </a:r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endParaRPr lang="ru-RU" sz="1400" dirty="0"/>
          </a:p>
        </p:txBody>
      </p:sp>
      <p:pic>
        <p:nvPicPr>
          <p:cNvPr id="20" name="Graphic 9">
            <a:extLst>
              <a:ext uri="{FF2B5EF4-FFF2-40B4-BE49-F238E27FC236}">
                <a16:creationId xmlns=""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14" y="2108684"/>
            <a:ext cx="617219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От уплаты транспортного налога освобождаются</a:t>
            </a:r>
            <a:r>
              <a:rPr lang="ru-RU" sz="16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:</a:t>
            </a:r>
            <a:endParaRPr lang="ru-RU" sz="1300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участники Великой Отечественной войны и приравненные к ним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лица;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инвалиды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всех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категорий;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категории граждан, подвергшихся воздействию радиации вследствие чернобыльской катастрофы, в соответствии с Законом Российской Федерации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«О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социальной защите граждан, подвергшихся радиации вследствие катастрофы на Чернобыльской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АЭС»;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один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из родителей (усыновителей), попечителей, опекунов многодетной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семьи.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налогоплательщики в отношении транспортных средств, использующих компримированный природный газ в качестве моторного топлива;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организации агропромышленного комплекса всех форм собственности, крестьянские (фермерские) хозяйства, занимающиеся производством сельскохозяйственной продукции, удельный вес доходов от реализации которой в общей сумме их доходов составляет 70 и более процентов, а  также граждане, ведущие личное подсобное хозяйство в отношении тракторов, самоходных комбайнов всех марок.   </a:t>
            </a:r>
          </a:p>
          <a:p>
            <a:endParaRPr lang="ru-RU" sz="8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100" dirty="0" smtClean="0">
                <a:latin typeface="Roboto" charset="0"/>
                <a:ea typeface="Roboto" charset="0"/>
                <a:cs typeface="Roboto" charset="0"/>
              </a:rPr>
              <a:t>(д</a:t>
            </a:r>
            <a:r>
              <a:rPr lang="ru-RU" sz="1100" i="1" dirty="0" smtClean="0">
                <a:latin typeface="Roboto" charset="0"/>
                <a:ea typeface="Roboto" charset="0"/>
                <a:cs typeface="Roboto" charset="0"/>
              </a:rPr>
              <a:t>ля </a:t>
            </a:r>
            <a:r>
              <a:rPr lang="ru-RU" sz="1100" i="1" dirty="0">
                <a:latin typeface="Roboto" charset="0"/>
                <a:ea typeface="Roboto" charset="0"/>
                <a:cs typeface="Roboto" charset="0"/>
              </a:rPr>
              <a:t>лиц, на которых зарегистрированы два и более транспортных средства, льгота предоставляется не более чем по одному транспортному средству, исчисленная сумма налога по которому является </a:t>
            </a:r>
            <a:r>
              <a:rPr lang="ru-RU" sz="1100" i="1" dirty="0" smtClean="0">
                <a:latin typeface="Roboto" charset="0"/>
                <a:ea typeface="Roboto" charset="0"/>
                <a:cs typeface="Roboto" charset="0"/>
              </a:rPr>
              <a:t>наибольшей)</a:t>
            </a:r>
          </a:p>
          <a:p>
            <a:endParaRPr lang="ru-RU" sz="800" i="1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Налоговые </a:t>
            </a:r>
            <a:r>
              <a:rPr lang="ru-RU" sz="13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льготы не </a:t>
            </a:r>
            <a:r>
              <a:rPr lang="ru-RU" sz="13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предоставляются налогоплательщикам в отношении</a:t>
            </a:r>
            <a:r>
              <a:rPr lang="ru-RU" sz="13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:</a:t>
            </a:r>
          </a:p>
          <a:p>
            <a:endParaRPr lang="ru-RU" sz="800" dirty="0">
              <a:solidFill>
                <a:srgbClr val="0070C0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автомобилей легковых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мотоциклов и мотороллеров с мощностью двигателя свыше 40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грузовых автомобилей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снегоходов, мотосаней с мощностью двигателя свыше 50 л. с., </a:t>
            </a: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если с года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выпуска указанных транспортных средств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прошло менее 5 лет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algn="just"/>
            <a:r>
              <a:rPr lang="ru-RU" sz="1300" b="1" dirty="0">
                <a:latin typeface="Roboto" charset="0"/>
                <a:ea typeface="Roboto" charset="0"/>
                <a:cs typeface="Roboto" charset="0"/>
              </a:rPr>
              <a:t>В целях корректного расчета налогов налоговые органы рекомендует подать заявление </a:t>
            </a:r>
            <a:r>
              <a:rPr lang="ru-RU" sz="1800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до </a:t>
            </a:r>
            <a:r>
              <a:rPr lang="ru-RU" sz="1800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31 марта 2024 </a:t>
            </a:r>
            <a:r>
              <a:rPr lang="ru-RU" sz="1800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года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ru-RU" sz="8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Телефоны для уточнения:</a:t>
            </a:r>
          </a:p>
          <a:p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(35342) 3-05-06, добавочные: 2230, 2461, 2341, 2233, 2234, 2267, 2344, 2462, 2464, 2465, 2467 </a:t>
            </a:r>
          </a:p>
        </p:txBody>
      </p:sp>
    </p:spTree>
    <p:extLst>
      <p:ext uri="{BB962C8B-B14F-4D97-AF65-F5344CB8AC3E}">
        <p14:creationId xmlns:p14="http://schemas.microsoft.com/office/powerpoint/2010/main" val="6904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165663</TotalTime>
  <Words>322</Words>
  <Application>Microsoft Office PowerPoint</Application>
  <PresentationFormat>Лист A4 (210x297 мм)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Roboto Condensed</vt:lpstr>
      <vt:lpstr>Calibri</vt:lpstr>
      <vt:lpstr>Roboto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Гарипова Ирина Александровна</cp:lastModifiedBy>
  <cp:revision>2022</cp:revision>
  <cp:lastPrinted>2022-03-23T05:26:59Z</cp:lastPrinted>
  <dcterms:created xsi:type="dcterms:W3CDTF">2014-10-08T23:03:32Z</dcterms:created>
  <dcterms:modified xsi:type="dcterms:W3CDTF">2024-01-24T06:03:03Z</dcterms:modified>
</cp:coreProperties>
</file>